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omments/comment1.xml" ContentType="application/vnd.openxmlformats-officedocument.presentationml.comment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omments/comment2.xml" ContentType="application/vnd.openxmlformats-officedocument.presentationml.comments+xml"/>
  <Override PartName="/ppt/tags/tag14.xml" ContentType="application/vnd.openxmlformats-officedocument.presentationml.tag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7"/>
  </p:notesMasterIdLst>
  <p:sldIdLst>
    <p:sldId id="296" r:id="rId2"/>
    <p:sldId id="257" r:id="rId3"/>
    <p:sldId id="294" r:id="rId4"/>
    <p:sldId id="272" r:id="rId5"/>
    <p:sldId id="273" r:id="rId6"/>
    <p:sldId id="261" r:id="rId7"/>
    <p:sldId id="258" r:id="rId8"/>
    <p:sldId id="260" r:id="rId9"/>
    <p:sldId id="274" r:id="rId10"/>
    <p:sldId id="278" r:id="rId11"/>
    <p:sldId id="268" r:id="rId12"/>
    <p:sldId id="264" r:id="rId13"/>
    <p:sldId id="286" r:id="rId14"/>
    <p:sldId id="287" r:id="rId15"/>
    <p:sldId id="267" r:id="rId16"/>
    <p:sldId id="276" r:id="rId17"/>
    <p:sldId id="279" r:id="rId18"/>
    <p:sldId id="288" r:id="rId19"/>
    <p:sldId id="289" r:id="rId20"/>
    <p:sldId id="290" r:id="rId21"/>
    <p:sldId id="292" r:id="rId22"/>
    <p:sldId id="280" r:id="rId23"/>
    <p:sldId id="293" r:id="rId24"/>
    <p:sldId id="281" r:id="rId25"/>
    <p:sldId id="29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e Hurat" initials="SH" lastIdx="40" clrIdx="0">
    <p:extLst>
      <p:ext uri="{19B8F6BF-5375-455C-9EA6-DF929625EA0E}">
        <p15:presenceInfo xmlns:p15="http://schemas.microsoft.com/office/powerpoint/2012/main" userId="0619bc31288f0cb6" providerId="Windows Live"/>
      </p:ext>
    </p:extLst>
  </p:cmAuthor>
  <p:cmAuthor id="2" name="Basile Hurat" initials="BH" lastIdx="1" clrIdx="1">
    <p:extLst>
      <p:ext uri="{19B8F6BF-5375-455C-9EA6-DF929625EA0E}">
        <p15:presenceInfo xmlns:p15="http://schemas.microsoft.com/office/powerpoint/2012/main" userId="d7d904472ee2a0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9D1"/>
    <a:srgbClr val="FEEFDE"/>
    <a:srgbClr val="FFF6DD"/>
    <a:srgbClr val="461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9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96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30T16:25:53.559" idx="33">
    <p:pos x="5760" y="2234"/>
    <p:text>I'm still not getting that statement - break what? </p:text>
    <p:extLst>
      <p:ext uri="{C676402C-5697-4E1C-873F-D02D1690AC5C}">
        <p15:threadingInfo xmlns:p15="http://schemas.microsoft.com/office/powerpoint/2012/main" timeZoneBias="420"/>
      </p:ext>
    </p:extLst>
  </p:cm>
  <p:cm authorId="1" dt="2019-04-30T16:26:49.193" idx="34">
    <p:pos x="4652" y="3447"/>
    <p:text>is this an effect of what's explained above?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30T16:29:19.141" idx="38">
    <p:pos x="10" y="10"/>
    <p:text>still not sure of the context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30T16:28:38.532" idx="36">
    <p:pos x="3998" y="2185"/>
    <p:text>why is it a benefit? Upwind will work - say it</p:text>
    <p:extLst mod="1">
      <p:ext uri="{C676402C-5697-4E1C-873F-D02D1690AC5C}">
        <p15:threadingInfo xmlns:p15="http://schemas.microsoft.com/office/powerpoint/2012/main" timeZoneBias="420"/>
      </p:ext>
    </p:extLst>
  </p:cm>
  <p:cm authorId="1" dt="2019-04-30T16:29:00.976" idx="37">
    <p:pos x="2871" y="3604"/>
    <p:text>IC stands for what?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9T11:37:56.763" idx="19">
    <p:pos x="10" y="10"/>
    <p:text>WOW COOL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30T16:30:43.089" idx="39">
    <p:pos x="10" y="10"/>
    <p:text>same remark about context - I always have a hard time when a slide starts with equation _ AND CHANGE FONT FOR TEXT AT BOTTOM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30T16:32:08.248" idx="40">
    <p:pos x="5393" y="3107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031DD-9193-6548-A2A6-B1FF90007852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6C16D-43E4-864A-996A-866EDB220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2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6C16D-43E4-864A-996A-866EDB2200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1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26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9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77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25400" cap="sq">
            <a:solidFill>
              <a:srgbClr val="C00000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D2076C-F94E-E34B-8EC8-D34D0144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FC0B9-C21B-5649-993D-7039C115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CC1CD-6303-224B-81E8-C34DF8CF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5200" y="1870075"/>
            <a:ext cx="5181600" cy="4351338"/>
          </a:xfrm>
          <a:ln w="25400">
            <a:solidFill>
              <a:srgbClr val="C00000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3906297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9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65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65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8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7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0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05/07/19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FC20-B2CE-4C52-A68E-8D433360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5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tags" Target="../tags/tag13.xml"/><Relationship Id="rId7" Type="http://schemas.openxmlformats.org/officeDocument/2006/relationships/image" Target="../media/image2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comments" Target="../comments/comment3.xml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7.xml"/><Relationship Id="rId7" Type="http://schemas.openxmlformats.org/officeDocument/2006/relationships/image" Target="../media/image3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comments" Target="../comments/commen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rofs.etsmtl.ca/hlombaert/levelset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s.etsmtl.ca/hlombaert/region/" TargetMode="External"/><Relationship Id="rId2" Type="http://schemas.openxmlformats.org/officeDocument/2006/relationships/hyperlink" Target="https://profs.etsmtl.ca/hlombaert/levels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ainposts.blogspot.com/2011/10/brain-white-matter-changes-increase.html" TargetMode="External"/><Relationship Id="rId5" Type="http://schemas.openxmlformats.org/officeDocument/2006/relationships/hyperlink" Target="https://en.wikipedia.org/wiki/Level-set_method" TargetMode="External"/><Relationship Id="rId4" Type="http://schemas.openxmlformats.org/officeDocument/2006/relationships/hyperlink" Target="https://link.springer.com/content/pdf/10.1007/s11263-006-8711-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tags" Target="../tags/tag6.xml"/><Relationship Id="rId10" Type="http://schemas.openxmlformats.org/officeDocument/2006/relationships/image" Target="../media/image16.png"/><Relationship Id="rId4" Type="http://schemas.openxmlformats.org/officeDocument/2006/relationships/tags" Target="../tags/tag5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D1C2DB-90CB-420B-A32A-9B6715A110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Segmentation Via Level Set Methods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279CEB0-7A01-4681-993B-525A1EBB2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Basile Hurat</a:t>
            </a:r>
          </a:p>
          <a:p>
            <a:r>
              <a:rPr lang="en-US" dirty="0"/>
              <a:t>Math 693B</a:t>
            </a:r>
          </a:p>
          <a:p>
            <a:r>
              <a:rPr lang="en-US" dirty="0"/>
              <a:t>05/07/2019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AD791-A5F4-4860-A82B-0964EDF9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F7EF1-C579-4DFB-A006-BF864F43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A3951-89A8-4BF5-AC4C-9B325DE3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53" y="0"/>
            <a:ext cx="12231253" cy="68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08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888F-79E0-4E77-BA1C-0508FF92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Scheme – Upwind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6B66-74F7-443C-A1F4-2DD46E585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Where 	         is calculated using Upwind schemes.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Another acceptable choice for calculating      could be using central differences.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8AB344-19BD-4ACC-813D-8D5FC47DFE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67" y="2260709"/>
            <a:ext cx="8057602" cy="173653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CA853-ECD1-534B-B073-1DD14D670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50471-AEEF-DF42-A326-0E281116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8EA74-7F85-473D-A187-7AFD7F6ACF8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80" y="4400181"/>
            <a:ext cx="1323707" cy="6361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B07876-CC0E-4F44-A7B8-A1A62820C7F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96" y="5494692"/>
            <a:ext cx="136191" cy="1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99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8D2AA3-E2DD-4466-8892-572DB77FF37E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>
            <a:off x="2362141" y="3845335"/>
            <a:ext cx="7563208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ABBF03-01B3-49DE-93CE-7452F8F13CB6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 flipV="1">
            <a:off x="2601267" y="5534522"/>
            <a:ext cx="6989466" cy="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041CD7-29F4-467B-855E-390A72FA184B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2376783" y="2166943"/>
            <a:ext cx="751501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EB4F60-9FA9-4F79-A2C1-2E1D46A8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Forcing Functions - Gradient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FC5D-C91B-402E-9418-54D82E991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Gradient comparison is a straightforward way to perform edge detection</a:t>
            </a:r>
          </a:p>
          <a:p>
            <a:r>
              <a:rPr lang="en-US" dirty="0"/>
              <a:t>Equation: 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u="sng" dirty="0"/>
              <a:t>Strictly positive</a:t>
            </a:r>
            <a:r>
              <a:rPr lang="en-US" dirty="0"/>
              <a:t> – Upwind works</a:t>
            </a:r>
          </a:p>
          <a:p>
            <a:pPr lvl="1"/>
            <a:r>
              <a:rPr lang="en-US" dirty="0"/>
              <a:t>Simple</a:t>
            </a:r>
          </a:p>
          <a:p>
            <a:r>
              <a:rPr lang="en-US" dirty="0"/>
              <a:t>Drawbacks:</a:t>
            </a:r>
          </a:p>
          <a:p>
            <a:pPr lvl="1"/>
            <a:r>
              <a:rPr lang="en-US" dirty="0"/>
              <a:t>Weak edges (common with noise) can cause leaking (pre-processing can help)</a:t>
            </a:r>
          </a:p>
          <a:p>
            <a:pPr lvl="1"/>
            <a:r>
              <a:rPr lang="en-US" u="sng" dirty="0"/>
              <a:t>Initial condition dependent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0F49E-F231-4ABB-BDA4-6AD5CEDE9F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D9DDE-3040-4690-8CFE-6150D1B293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200" y="2918075"/>
            <a:ext cx="1821867" cy="33706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84934D6-9C45-49B4-95A2-E17BE8413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3" y="4759610"/>
            <a:ext cx="2066430" cy="15498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BDF244B-FEC2-4F6B-B2EF-2A712949C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4759611"/>
            <a:ext cx="2066430" cy="15498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59B3767-1738-4A9D-8133-D4B17ADA6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0" y="1402826"/>
            <a:ext cx="1528233" cy="15282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EC6E1C5-AA39-4D44-9D6C-2CCFA60DC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1" y="3095860"/>
            <a:ext cx="1498950" cy="14989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0C60BC5-4DEA-4494-A630-83AB0B3C2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00" y="1402826"/>
            <a:ext cx="1528233" cy="15282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8A56108-BFA4-46BD-BCE9-6DFB916F40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49" y="3114766"/>
            <a:ext cx="1461137" cy="14611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64CA5-75F2-F040-A960-8417EB39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AD87A-C02C-E146-9862-550BA532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65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D9417B-A400-41F2-B6E1-AE2C502AE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56" y="987425"/>
            <a:ext cx="4888464" cy="48884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392FDC-0DB8-47A4-BEB7-153AE38B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ln w="25400">
            <a:solidFill>
              <a:srgbClr val="C00000"/>
            </a:solidFill>
          </a:ln>
        </p:spPr>
        <p:txBody>
          <a:bodyPr/>
          <a:lstStyle/>
          <a:p>
            <a:r>
              <a:rPr lang="en-US" dirty="0"/>
              <a:t>Gradient-Based Segmentation: Results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C4DEA-E6FC-164D-8007-D7DD4018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336C4-727F-1F4D-AA46-BFB26279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12</a:t>
            </a:fld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DFD22C2-6F5C-4D0E-BFDF-784FEC066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noise</a:t>
            </a:r>
          </a:p>
        </p:txBody>
      </p:sp>
    </p:spTree>
    <p:extLst>
      <p:ext uri="{BB962C8B-B14F-4D97-AF65-F5344CB8AC3E}">
        <p14:creationId xmlns:p14="http://schemas.microsoft.com/office/powerpoint/2010/main" val="192787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E399D5-E3D2-4AD7-BEEF-A19B8B3C3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56" y="972586"/>
            <a:ext cx="4888464" cy="48884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05B75B-C694-47D3-9EED-6D8093758C87}"/>
              </a:ext>
            </a:extLst>
          </p:cNvPr>
          <p:cNvSpPr txBox="1">
            <a:spLocks/>
          </p:cNvSpPr>
          <p:nvPr/>
        </p:nvSpPr>
        <p:spPr>
          <a:xfrm>
            <a:off x="836612" y="469553"/>
            <a:ext cx="3932237" cy="160020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Gradient-Based Segmentation: Results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BC25A-46ED-BC4A-BC97-71D10491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65380-A661-2448-9F8A-C8AA4907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C7020-3FD9-4061-8DF5-995C4B76C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56" y="972586"/>
            <a:ext cx="4888464" cy="488846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8652BE-9BAF-4377-BEDF-E943EA694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noise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leads to bleeding contour</a:t>
            </a:r>
          </a:p>
        </p:txBody>
      </p:sp>
    </p:spTree>
    <p:extLst>
      <p:ext uri="{BB962C8B-B14F-4D97-AF65-F5344CB8AC3E}">
        <p14:creationId xmlns:p14="http://schemas.microsoft.com/office/powerpoint/2010/main" val="257033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6FC96A-F128-48BB-B45D-3FE064534E29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160020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Gradient-Based Segmentation: Results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64941-0C93-E64D-8B21-54550CDB8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B1DA4E-0573-3F4F-850B-3924FD895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C7412-5099-4978-9FAF-FB8FCF99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56" y="972586"/>
            <a:ext cx="4888464" cy="4888464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FDDEA89-6AEB-4479-8D61-BCF38D4EE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gaussian blurring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bleeding!</a:t>
            </a:r>
          </a:p>
        </p:txBody>
      </p:sp>
    </p:spTree>
    <p:extLst>
      <p:ext uri="{BB962C8B-B14F-4D97-AF65-F5344CB8AC3E}">
        <p14:creationId xmlns:p14="http://schemas.microsoft.com/office/powerpoint/2010/main" val="184426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5BF3-1538-4D96-9DB8-9BD2D8DE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Based Level Set – Real World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F4DB-495D-4538-919E-F3032650E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5134" y="1788607"/>
            <a:ext cx="5898382" cy="44212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0B1FF-E0C8-4786-8ACE-534965177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92" y="1875865"/>
            <a:ext cx="5735415" cy="42565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2920B-2CF4-F645-97DA-3CB90F753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CC790-AC7F-2445-8841-F43601B1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1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890F7C-FD36-402B-956B-ECBE00230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399" y="4455401"/>
            <a:ext cx="5219828" cy="1467054"/>
          </a:xfrm>
          <a:prstGeom prst="rect">
            <a:avLst/>
          </a:prstGeom>
        </p:spPr>
      </p:pic>
      <p:sp>
        <p:nvSpPr>
          <p:cNvPr id="5" name="Title 1 2">
            <a:extLst>
              <a:ext uri="{FF2B5EF4-FFF2-40B4-BE49-F238E27FC236}">
                <a16:creationId xmlns:a16="http://schemas.microsoft.com/office/drawing/2014/main" id="{4EA9E4D7-FFA0-4ED4-9DD9-AFD659F4DFC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Forcing Functions - Region Based</a:t>
            </a:r>
          </a:p>
        </p:txBody>
      </p:sp>
      <p:sp>
        <p:nvSpPr>
          <p:cNvPr id="6" name="Content Placeholder 2 2">
            <a:extLst>
              <a:ext uri="{FF2B5EF4-FFF2-40B4-BE49-F238E27FC236}">
                <a16:creationId xmlns:a16="http://schemas.microsoft.com/office/drawing/2014/main" id="{7D02BC2C-0489-4F15-90A0-236EB37526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What’s the benefit of allowing a negative forcing term? </a:t>
            </a:r>
            <a:r>
              <a:rPr lang="en-US" u="sng" dirty="0"/>
              <a:t>Not IC dependent!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Level Set method naturally defines two regions: Inside contour (             )</a:t>
            </a:r>
          </a:p>
          <a:p>
            <a:pPr marL="0" indent="0">
              <a:buNone/>
            </a:pPr>
            <a:r>
              <a:rPr lang="en-US" dirty="0"/>
              <a:t>   and outside contour(             )</a:t>
            </a:r>
          </a:p>
          <a:p>
            <a:r>
              <a:rPr lang="en-US" dirty="0"/>
              <a:t>Measure homogeneity of region</a:t>
            </a:r>
          </a:p>
          <a:p>
            <a:endParaRPr lang="en-US" dirty="0"/>
          </a:p>
          <a:p>
            <a:r>
              <a:rPr lang="en-US" dirty="0"/>
              <a:t>Equation:</a:t>
            </a:r>
          </a:p>
          <a:p>
            <a:endParaRPr lang="en-US" dirty="0"/>
          </a:p>
          <a:p>
            <a:r>
              <a:rPr lang="en-US" dirty="0"/>
              <a:t>Benefits: </a:t>
            </a:r>
          </a:p>
          <a:p>
            <a:pPr lvl="1"/>
            <a:r>
              <a:rPr lang="en-US" dirty="0"/>
              <a:t>Segments all regions at once</a:t>
            </a:r>
          </a:p>
          <a:p>
            <a:pPr lvl="1"/>
            <a:r>
              <a:rPr lang="en-US" dirty="0"/>
              <a:t>Better behaved with noise</a:t>
            </a:r>
          </a:p>
          <a:p>
            <a:pPr lvl="1"/>
            <a:r>
              <a:rPr lang="en-US" dirty="0"/>
              <a:t>Not IC dependent</a:t>
            </a:r>
          </a:p>
          <a:p>
            <a:r>
              <a:rPr lang="en-US" dirty="0"/>
              <a:t>Drawbacks:</a:t>
            </a:r>
          </a:p>
          <a:p>
            <a:pPr lvl="1"/>
            <a:r>
              <a:rPr lang="en-US" dirty="0"/>
              <a:t>Can be negative -&gt; Upwind will not work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76058-8054-4718-9F8F-E04DB49DE6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433765"/>
            <a:ext cx="4367846" cy="113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311A4-F1DB-4571-81E2-AB713F47B5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28" y="2534821"/>
            <a:ext cx="685841" cy="262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13EACA-C437-47C7-8FC7-3F334BBB34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24" y="2881862"/>
            <a:ext cx="685841" cy="2627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A526E-F381-0B4A-A3FC-041E168A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C1666-4C0C-E940-8490-71BFE4D4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78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2D03-D058-402F-8C17-AFC42602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Based – Lax Friedrichs Flux Scheme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5A3C7-D586-4578-B65E-02012173D51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1" y="2009099"/>
            <a:ext cx="10214946" cy="2272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6EFF8-F4B8-4081-8C08-1832E42D49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1" y="5080156"/>
            <a:ext cx="8713143" cy="5272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5B0A97-2F18-431B-9E2F-BE1248A16F48}"/>
              </a:ext>
            </a:extLst>
          </p:cNvPr>
          <p:cNvSpPr/>
          <p:nvPr/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072CD-7C1C-104A-A547-02FA45D9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91D09-7B89-B544-A9A0-D300CE3C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4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6FC96A-F128-48BB-B45D-3FE064534E29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160020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Region-Based Segmentation: Results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745304-F94E-48FD-857E-7EFE16DC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inside shape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A70196-C28C-4883-9DF0-4D43A80C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55" y="996949"/>
            <a:ext cx="4888463" cy="488846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31876-046F-DE40-BFEF-786D81331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22DFA-CF47-0C4F-8543-C73974DB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8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56FC96A-F128-48BB-B45D-3FE064534E29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160020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Region-Based Segmentation: Results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A745304-F94E-48FD-857E-7EFE16DC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outside shape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BF475-79B2-40D8-B9C2-2F0B4B13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55" y="996949"/>
            <a:ext cx="4888462" cy="488846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DCFD4-93B2-2C4D-A36F-AC74265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CF1FF-C633-0641-B08E-9C2DAE21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6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DD98-C8FA-4593-8366-1A03C9C4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FB84-3646-4449-9F7D-832AE01B6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Image Segmentation? </a:t>
            </a:r>
          </a:p>
          <a:p>
            <a:r>
              <a:rPr lang="en-US" dirty="0"/>
              <a:t>Introduction to Front Propagation</a:t>
            </a:r>
          </a:p>
          <a:p>
            <a:r>
              <a:rPr lang="en-US" dirty="0"/>
              <a:t>The Level Set Method</a:t>
            </a:r>
          </a:p>
          <a:p>
            <a:r>
              <a:rPr lang="en-US" dirty="0"/>
              <a:t>Numerical Implementation</a:t>
            </a:r>
          </a:p>
          <a:p>
            <a:r>
              <a:rPr lang="en-US" dirty="0"/>
              <a:t>Gradient Based Method And The Upwind Scheme</a:t>
            </a:r>
          </a:p>
          <a:p>
            <a:r>
              <a:rPr lang="en-US" dirty="0"/>
              <a:t>Region Based Method And The Lax Friedrichs Flux Scheme (If Time)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2A8F0-C1FB-0D42-9731-5F9E1E38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9EB33-449C-BB4E-9A29-9E18EAD7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0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5BF3-1538-4D96-9DB8-9BD2D8DE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Based Level Set – Real World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F4DB-495D-4538-919E-F3032650E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225" y="1788607"/>
            <a:ext cx="4772026" cy="445026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D9E00-2B2E-4987-A72E-B12F78EFA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82" y="1855282"/>
            <a:ext cx="4614636" cy="43169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F65D8-C0D2-EE4E-9058-3126F5D1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0EF68-5C4D-264D-A7CB-401D039EC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0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5BF3-1538-4D96-9DB8-9BD2D8DE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Based Level Set – Real World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5369A-7B61-5A42-8CFE-138ECE58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4C67C-0DAF-FC4E-8ACA-FA3AE0DA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1EB412-EBAF-4EA3-81EC-84729B37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627" y="1829233"/>
            <a:ext cx="4607217" cy="4342145"/>
          </a:xfr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51AE47B-D4E0-4B35-B714-EB8C189E56DB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2874961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/>
          </a:p>
          <a:p>
            <a:pPr marL="285750" indent="-285750"/>
            <a:r>
              <a:rPr lang="en-US" sz="2200" dirty="0"/>
              <a:t>Lax Friedrich Flux eventually  leads to numerical errors that do not dissipate</a:t>
            </a:r>
          </a:p>
        </p:txBody>
      </p:sp>
    </p:spTree>
    <p:extLst>
      <p:ext uri="{BB962C8B-B14F-4D97-AF65-F5344CB8AC3E}">
        <p14:creationId xmlns:p14="http://schemas.microsoft.com/office/powerpoint/2010/main" val="1472436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E3BA-7998-49DD-835C-2CB32695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C4BA-402D-4009-98B1-B5BE13809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gradient method and region based methods lead to good segmentation. Both options work depending on application, though the second is the necessary choice if automation is desired</a:t>
            </a:r>
          </a:p>
          <a:p>
            <a:endParaRPr lang="en-US" dirty="0"/>
          </a:p>
          <a:p>
            <a:r>
              <a:rPr lang="en-US" dirty="0"/>
              <a:t>Schemes are relatively straightforward and with proper preprocessing, we can create flexible segmentation algorithms</a:t>
            </a:r>
          </a:p>
          <a:p>
            <a:endParaRPr lang="en-US" dirty="0"/>
          </a:p>
          <a:p>
            <a:r>
              <a:rPr lang="en-US" dirty="0"/>
              <a:t>While my schemes are reliant on initial parameters, these decisions can be automated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2D3B6-5D31-C94B-9BF8-C3897F3D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78A88-BCD8-EB43-9098-58941B2B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8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E3BA-7998-49DD-835C-2CB32695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C4BA-402D-4009-98B1-B5BE13809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Preprocessing!!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Schemes:</a:t>
            </a:r>
          </a:p>
          <a:p>
            <a:pPr lvl="1"/>
            <a:r>
              <a:rPr lang="en-US" dirty="0"/>
              <a:t>Both Upwind and Lax Friedrichs Flux schemes have higher order variants</a:t>
            </a:r>
          </a:p>
          <a:p>
            <a:r>
              <a:rPr lang="en-US" dirty="0"/>
              <a:t>Weighted Essentially Non Oscillatory (WENO) schemes instead of Lax Friedrichs Flux would fix oscillation issue</a:t>
            </a:r>
          </a:p>
          <a:p>
            <a:r>
              <a:rPr lang="en-US" dirty="0"/>
              <a:t>Level Set methods are a great way to avoid problems existing in explicit front propagation BUT the main drawback is memory and speed.</a:t>
            </a:r>
          </a:p>
          <a:p>
            <a:pPr lvl="1"/>
            <a:r>
              <a:rPr lang="en-US" dirty="0"/>
              <a:t>Must define entire surface and evolve entire surface each time, instead of just contour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2D3B6-5D31-C94B-9BF8-C3897F3D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D78A88-BCD8-EB43-9098-58941B2B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80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592A-C90F-42AD-962A-AE952BF4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0ACED-D97A-4AAB-8EC2-AF042D77A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Lombaert</a:t>
            </a:r>
            <a:r>
              <a:rPr lang="en-US" dirty="0"/>
              <a:t>, </a:t>
            </a:r>
            <a:r>
              <a:rPr lang="en-US" dirty="0" err="1"/>
              <a:t>Herve</a:t>
            </a:r>
            <a:r>
              <a:rPr lang="en-US" dirty="0"/>
              <a:t>. "Level Set Method: Explanation." Level Set Method: An Explanation. </a:t>
            </a:r>
            <a:r>
              <a:rPr lang="en-US" dirty="0">
                <a:hlinkClick r:id="rId2"/>
              </a:rPr>
              <a:t>https://profs.etsmtl.ca/hlombaert/levelset/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Chen, </a:t>
            </a:r>
            <a:r>
              <a:rPr lang="en-US" dirty="0" err="1"/>
              <a:t>Tenn</a:t>
            </a:r>
            <a:r>
              <a:rPr lang="en-US" dirty="0"/>
              <a:t> F. “Medical Image Segmentation using Level Sets.”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Sethian, J.A. “Theory, Algorithms, and Applications of Level Set Methods for </a:t>
            </a:r>
            <a:r>
              <a:rPr lang="en-US" dirty="0" err="1"/>
              <a:t>Propogating</a:t>
            </a:r>
            <a:r>
              <a:rPr lang="en-US" dirty="0"/>
              <a:t> Surfaces.” Acta </a:t>
            </a:r>
            <a:r>
              <a:rPr lang="en-US" dirty="0" err="1"/>
              <a:t>Numerica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Stanley, </a:t>
            </a:r>
            <a:r>
              <a:rPr lang="en-US" dirty="0" err="1"/>
              <a:t>Osher</a:t>
            </a:r>
            <a:r>
              <a:rPr lang="en-US" dirty="0"/>
              <a:t>. </a:t>
            </a:r>
            <a:r>
              <a:rPr lang="en-US" dirty="0" err="1"/>
              <a:t>Fedkiw</a:t>
            </a:r>
            <a:r>
              <a:rPr lang="en-US" dirty="0"/>
              <a:t>, Ronald P. “Level Set Methods: An Overview and Some Recent Results.”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Tadmor</a:t>
            </a:r>
            <a:r>
              <a:rPr lang="en-US" dirty="0"/>
              <a:t>, Eitan. “A Review of Numerical Methods for Nonlinear Partial Differential Equations.” Bulletin Of The American Mathematical Society.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67045-33B6-7C4B-B0EA-FA1B54E6F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1D523-9C5A-5849-A5BB-EC7F8298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81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D0C2-AAF9-43D4-9BB5-39F2BED7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7799-A09A-403D-BCCE-CFA127A71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https://profs.etsmtl.ca/hlombaert/levelset/</a:t>
            </a:r>
            <a:endParaRPr lang="en-US" dirty="0"/>
          </a:p>
          <a:p>
            <a:r>
              <a:rPr lang="en-US" dirty="0">
                <a:hlinkClick r:id="rId3"/>
              </a:rPr>
              <a:t>https://profs.etsmtl.ca/hlombaert/region/</a:t>
            </a:r>
            <a:endParaRPr lang="en-US" dirty="0"/>
          </a:p>
          <a:p>
            <a:r>
              <a:rPr lang="en-US" dirty="0">
                <a:hlinkClick r:id="rId4"/>
              </a:rPr>
              <a:t>https://link.springer.com/content/pdf/10.1007/s11263-006-8711-1.pdf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https://en.wikipedia.org/wiki/Level-set_method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http://brainposts.blogspot.com/2011/10/brain-white-matter-changes-increase.html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42216-18EE-46C4-A65C-743FEA0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1EFF1-F337-49D3-894D-E1643354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7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2811-F0CC-4C9B-B95C-A176C3D3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Image Segmentation?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0C6D2-2657-4C0F-94D1-B569727C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7C3FC-9DC9-412E-82BC-4719B3DA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770561-1C5E-42A2-A886-FDBF5F5B0CE7}"/>
              </a:ext>
            </a:extLst>
          </p:cNvPr>
          <p:cNvGrpSpPr/>
          <p:nvPr/>
        </p:nvGrpSpPr>
        <p:grpSpPr>
          <a:xfrm>
            <a:off x="2219647" y="1683290"/>
            <a:ext cx="5280890" cy="2204335"/>
            <a:chOff x="1009074" y="1594080"/>
            <a:chExt cx="5280890" cy="220433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68AE4A-06D6-4457-821F-7F63E212C400}"/>
                </a:ext>
              </a:extLst>
            </p:cNvPr>
            <p:cNvGrpSpPr/>
            <p:nvPr/>
          </p:nvGrpSpPr>
          <p:grpSpPr>
            <a:xfrm>
              <a:off x="1066800" y="1690688"/>
              <a:ext cx="5159160" cy="2107727"/>
              <a:chOff x="1066800" y="1690688"/>
              <a:chExt cx="5159160" cy="210772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F704662-13B3-4C25-A569-FE4C82E09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6800" y="1690688"/>
                <a:ext cx="5159160" cy="170117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1ACE47-1671-4AE3-9F48-8EF1619E33A0}"/>
                  </a:ext>
                </a:extLst>
              </p:cNvPr>
              <p:cNvSpPr txBox="1"/>
              <p:nvPr/>
            </p:nvSpPr>
            <p:spPr>
              <a:xfrm>
                <a:off x="1813089" y="3429083"/>
                <a:ext cx="3666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Detection &amp; Computer Vision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FE40CE-46CE-438B-8D6B-BB181100A863}"/>
                </a:ext>
              </a:extLst>
            </p:cNvPr>
            <p:cNvSpPr/>
            <p:nvPr/>
          </p:nvSpPr>
          <p:spPr>
            <a:xfrm>
              <a:off x="1009074" y="1594080"/>
              <a:ext cx="5280890" cy="220144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D23D74-270B-4B6B-910D-810CBD14C9E7}"/>
              </a:ext>
            </a:extLst>
          </p:cNvPr>
          <p:cNvGrpSpPr/>
          <p:nvPr/>
        </p:nvGrpSpPr>
        <p:grpSpPr>
          <a:xfrm>
            <a:off x="7678078" y="1667623"/>
            <a:ext cx="2471816" cy="2217111"/>
            <a:chOff x="8741129" y="1635102"/>
            <a:chExt cx="2471816" cy="221711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5E93F3-F418-4903-9D10-2214DEE0A53C}"/>
                </a:ext>
              </a:extLst>
            </p:cNvPr>
            <p:cNvGrpSpPr/>
            <p:nvPr/>
          </p:nvGrpSpPr>
          <p:grpSpPr>
            <a:xfrm>
              <a:off x="8839199" y="1701741"/>
              <a:ext cx="2286001" cy="2150472"/>
              <a:chOff x="8839199" y="1738645"/>
              <a:chExt cx="2286001" cy="2150472"/>
            </a:xfrm>
          </p:grpSpPr>
          <p:pic>
            <p:nvPicPr>
              <p:cNvPr id="1026" name="Picture 2" descr="Image result for image segmentation level set">
                <a:extLst>
                  <a:ext uri="{FF2B5EF4-FFF2-40B4-BE49-F238E27FC236}">
                    <a16:creationId xmlns:a16="http://schemas.microsoft.com/office/drawing/2014/main" id="{8BEB86C0-F658-49E9-B948-95B070C85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39199" y="1738645"/>
                <a:ext cx="2286001" cy="1714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DD6A10-0486-46B6-82F2-5ABE30341906}"/>
                  </a:ext>
                </a:extLst>
              </p:cNvPr>
              <p:cNvSpPr txBox="1"/>
              <p:nvPr/>
            </p:nvSpPr>
            <p:spPr>
              <a:xfrm>
                <a:off x="9117378" y="3519785"/>
                <a:ext cx="17296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Medical Imaging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7F6B44-01DA-4682-B581-9FEF42478FB7}"/>
                </a:ext>
              </a:extLst>
            </p:cNvPr>
            <p:cNvSpPr/>
            <p:nvPr/>
          </p:nvSpPr>
          <p:spPr>
            <a:xfrm>
              <a:off x="8741129" y="1635102"/>
              <a:ext cx="2471816" cy="220144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9058E1-C698-4BDC-8A45-89CD1E3ED01A}"/>
              </a:ext>
            </a:extLst>
          </p:cNvPr>
          <p:cNvGrpSpPr/>
          <p:nvPr/>
        </p:nvGrpSpPr>
        <p:grpSpPr>
          <a:xfrm>
            <a:off x="2628290" y="3955756"/>
            <a:ext cx="6935420" cy="2562839"/>
            <a:chOff x="2628290" y="3955756"/>
            <a:chExt cx="6935420" cy="25628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89CEE0-1192-4F9F-BBD7-A62C5B3647E5}"/>
                </a:ext>
              </a:extLst>
            </p:cNvPr>
            <p:cNvGrpSpPr/>
            <p:nvPr/>
          </p:nvGrpSpPr>
          <p:grpSpPr>
            <a:xfrm>
              <a:off x="2628290" y="3955756"/>
              <a:ext cx="6935420" cy="2562839"/>
              <a:chOff x="2628290" y="3955756"/>
              <a:chExt cx="6935420" cy="2562839"/>
            </a:xfrm>
          </p:grpSpPr>
          <p:pic>
            <p:nvPicPr>
              <p:cNvPr id="1030" name="Picture 6" descr="Image result for segmented denoising">
                <a:extLst>
                  <a:ext uri="{FF2B5EF4-FFF2-40B4-BE49-F238E27FC236}">
                    <a16:creationId xmlns:a16="http://schemas.microsoft.com/office/drawing/2014/main" id="{6073D7FF-8D6C-4571-8C93-C05EE07AFF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8290" y="3955756"/>
                <a:ext cx="6935420" cy="2193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08D6B2-64EE-4807-BF7E-CD4B9A1E9714}"/>
                  </a:ext>
                </a:extLst>
              </p:cNvPr>
              <p:cNvSpPr txBox="1"/>
              <p:nvPr/>
            </p:nvSpPr>
            <p:spPr>
              <a:xfrm>
                <a:off x="5063281" y="6149263"/>
                <a:ext cx="2065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Selective Processing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9B2712-D7E1-40E4-99AF-3FFC1EBDF96D}"/>
                </a:ext>
              </a:extLst>
            </p:cNvPr>
            <p:cNvSpPr/>
            <p:nvPr/>
          </p:nvSpPr>
          <p:spPr>
            <a:xfrm>
              <a:off x="2628290" y="3980139"/>
              <a:ext cx="6935420" cy="251273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201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69C3-8AD8-4CD3-AE49-4F8A509F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Via Front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950F9-D26F-47F2-BBC1-E311FC9E8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Concept: </a:t>
            </a:r>
            <a:br>
              <a:rPr lang="en-US" dirty="0"/>
            </a:br>
            <a:r>
              <a:rPr lang="en-US" dirty="0"/>
              <a:t>Propagate a front such that velocity is 0 at obstacles and 1 otherwise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A2DB0-3B78-4998-A335-02C30EE62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8" r="-4501" b="15253"/>
          <a:stretch/>
        </p:blipFill>
        <p:spPr>
          <a:xfrm>
            <a:off x="1341120" y="2748998"/>
            <a:ext cx="9509760" cy="265176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C0F7D-89A0-834E-A4E5-B3604D76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1DE2-4EBD-1849-B5A3-3748DD7E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3F2F1-AB89-4049-A69F-B17422224B6D}"/>
              </a:ext>
            </a:extLst>
          </p:cNvPr>
          <p:cNvSpPr txBox="1"/>
          <p:nvPr/>
        </p:nvSpPr>
        <p:spPr>
          <a:xfrm>
            <a:off x="4508500" y="5209998"/>
            <a:ext cx="236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Stopped by an obstacle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530DD-575D-4B40-8381-2D33E2368F5B}"/>
              </a:ext>
            </a:extLst>
          </p:cNvPr>
          <p:cNvSpPr txBox="1"/>
          <p:nvPr/>
        </p:nvSpPr>
        <p:spPr>
          <a:xfrm>
            <a:off x="7904912" y="5209998"/>
            <a:ext cx="191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Later perturbation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53059-FD96-D549-BFB3-FCE1D4FADA28}"/>
              </a:ext>
            </a:extLst>
          </p:cNvPr>
          <p:cNvSpPr txBox="1"/>
          <p:nvPr/>
        </p:nvSpPr>
        <p:spPr>
          <a:xfrm>
            <a:off x="1923722" y="5209998"/>
            <a:ext cx="149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contour</a:t>
            </a:r>
          </a:p>
        </p:txBody>
      </p:sp>
    </p:spTree>
    <p:extLst>
      <p:ext uri="{BB962C8B-B14F-4D97-AF65-F5344CB8AC3E}">
        <p14:creationId xmlns:p14="http://schemas.microsoft.com/office/powerpoint/2010/main" val="244134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53B1-AAD0-40BF-8583-E3D20DF0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Front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E488-A62F-45B3-81DA-2325C14B35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if we define front explicitly with a function?</a:t>
            </a:r>
          </a:p>
          <a:p>
            <a:r>
              <a:rPr lang="en-US" dirty="0"/>
              <a:t>While simple at first, there are two major issues: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Corner issues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Topology issues</a:t>
            </a:r>
          </a:p>
        </p:txBody>
      </p:sp>
      <p:pic>
        <p:nvPicPr>
          <p:cNvPr id="1026" name="Picture 2" descr="Image tracking">
            <a:extLst>
              <a:ext uri="{FF2B5EF4-FFF2-40B4-BE49-F238E27FC236}">
                <a16:creationId xmlns:a16="http://schemas.microsoft.com/office/drawing/2014/main" id="{2D423AC3-6574-4523-987E-91913A52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0" y="1871663"/>
            <a:ext cx="2219325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tracking-v-shape">
            <a:extLst>
              <a:ext uri="{FF2B5EF4-FFF2-40B4-BE49-F238E27FC236}">
                <a16:creationId xmlns:a16="http://schemas.microsoft.com/office/drawing/2014/main" id="{88219A69-293C-4BD0-850A-B4E9F326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63" y="3910013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tracking-valley-n-0">
            <a:extLst>
              <a:ext uri="{FF2B5EF4-FFF2-40B4-BE49-F238E27FC236}">
                <a16:creationId xmlns:a16="http://schemas.microsoft.com/office/drawing/2014/main" id="{D9E95558-1F39-4DE1-9F8B-CF37E05EF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795" y="1870075"/>
            <a:ext cx="22193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tracking-valley-n-50">
            <a:extLst>
              <a:ext uri="{FF2B5EF4-FFF2-40B4-BE49-F238E27FC236}">
                <a16:creationId xmlns:a16="http://schemas.microsoft.com/office/drawing/2014/main" id="{7035CDD3-5821-4BBC-9A11-357334BC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794" y="4318429"/>
            <a:ext cx="22193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7417C-2B97-A849-BBE3-F18BACD2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8E90D-345F-B942-946A-6F33AF03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6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form-3">
            <a:extLst>
              <a:ext uri="{FF2B5EF4-FFF2-40B4-BE49-F238E27FC236}">
                <a16:creationId xmlns:a16="http://schemas.microsoft.com/office/drawing/2014/main" id="{3D62E641-5850-4171-89DB-B456FA54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92" y="2172330"/>
            <a:ext cx="1963111" cy="335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4F630D-5A62-4F8B-B182-7FFF4F828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Front Propagation - Level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52D29-E5CE-4199-9209-1D813A52B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5200" y="184594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Rather than explicitly defining front, implicitly define it as the</a:t>
            </a:r>
            <a:r>
              <a:rPr lang="en-US" u="sng" dirty="0"/>
              <a:t> intersection between a surface and plane</a:t>
            </a:r>
          </a:p>
          <a:p>
            <a:r>
              <a:rPr lang="en-US" dirty="0"/>
              <a:t>Level Set is defined by: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Benefit: </a:t>
            </a:r>
            <a:br>
              <a:rPr lang="en-US" dirty="0"/>
            </a:br>
            <a:r>
              <a:rPr lang="en-US" dirty="0"/>
              <a:t>Topology problem is gone</a:t>
            </a:r>
          </a:p>
          <a:p>
            <a:r>
              <a:rPr lang="en-US" dirty="0"/>
              <a:t>This method evolves surface through time as PDE.</a:t>
            </a:r>
          </a:p>
        </p:txBody>
      </p:sp>
      <p:pic>
        <p:nvPicPr>
          <p:cNvPr id="2050" name="Picture 2" descr="https://upload.wikimedia.org/wikipedia/commons/thumb/7/78/Level_set_method.png/1920px-Level_set_method.png">
            <a:extLst>
              <a:ext uri="{FF2B5EF4-FFF2-40B4-BE49-F238E27FC236}">
                <a16:creationId xmlns:a16="http://schemas.microsoft.com/office/drawing/2014/main" id="{379202CD-A606-4060-B847-EFD3C001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849602"/>
            <a:ext cx="3339507" cy="200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E2D9B-33BE-4AA2-A0C0-2483647923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11" y="3831284"/>
            <a:ext cx="2723043" cy="5650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3C1DC-0A86-7744-90EF-6DFA55D10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657D42-2809-1B40-90F2-487B8E1C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4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A675-2FDE-41A5-83A7-71328C24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 Method - Deriving The PDE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B0A424F-932E-4CE7-98BA-818F2702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007" y="4062236"/>
            <a:ext cx="8956193" cy="1373013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But                   and      is given by a force normal to the surface, which means                    , where     is our velocity term. Thus, we have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BD1633-1C8C-4BC5-9832-0555B1F1A5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3" y="1937582"/>
            <a:ext cx="3702389" cy="41904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5A0027D-1451-40C5-AA6E-DFEF708A0C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59" y="4181454"/>
            <a:ext cx="302596" cy="2202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7F89C72-8915-47F3-AD46-57C00BE920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45" y="4376352"/>
            <a:ext cx="1258255" cy="5666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76E49F5-A905-4C60-A0FD-ECFB5C84744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62" y="3908829"/>
            <a:ext cx="1114409" cy="5895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9FBB02-9A36-47C7-BEEB-6EE5C012C508}"/>
              </a:ext>
            </a:extLst>
          </p:cNvPr>
          <p:cNvSpPr/>
          <p:nvPr/>
        </p:nvSpPr>
        <p:spPr>
          <a:xfrm>
            <a:off x="838200" y="1825623"/>
            <a:ext cx="10515600" cy="435133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B732D-17B4-794F-A40D-9D00F31E4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59D3E-A29F-0C44-8D9F-D3EBDEE4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24314-079A-48F1-ADF2-2FC8622C9BE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6" y="4494092"/>
            <a:ext cx="208493" cy="1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19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4F60-9FA9-4F79-A2C1-2E1D46A8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 Method – A Closer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FC5D-C91B-402E-9418-54D82E991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Equation: </a:t>
            </a:r>
          </a:p>
          <a:p>
            <a:endParaRPr lang="en-US" dirty="0"/>
          </a:p>
          <a:p>
            <a:r>
              <a:rPr lang="en-US" dirty="0"/>
              <a:t>We can take advantage of the geometry of surfaces by adding a curvature term to guarantee smoother fronts: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Equation becomes:</a:t>
            </a:r>
          </a:p>
          <a:p>
            <a:endParaRPr lang="en-US" dirty="0"/>
          </a:p>
          <a:p>
            <a:r>
              <a:rPr lang="en-US" dirty="0"/>
              <a:t>In our application, the </a:t>
            </a:r>
            <a:r>
              <a:rPr lang="en-US" u="sng" dirty="0"/>
              <a:t>velocity forcing term F is defined by our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A111C-D429-4D53-BAF5-8DBAE6C1B9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19" y="2169472"/>
            <a:ext cx="3595761" cy="540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3E4D5-431F-4778-8D87-2B17E03603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34" y="3608524"/>
            <a:ext cx="5080533" cy="724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586B3B-BC63-47F9-8670-2E09DC5681E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91" y="4927057"/>
            <a:ext cx="3772189" cy="4470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A556D-3BB3-4E46-B921-B837B4F0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B76D7-3313-E14D-A63D-1991A836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3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1518-C73C-4205-89E8-33F4B95C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Sets – Numerical 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83A69-5616-4B2F-9BD2-2561EA3F2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forcing term might change sign! </a:t>
            </a:r>
          </a:p>
          <a:p>
            <a:pPr marL="457200" lvl="1" indent="0">
              <a:buNone/>
            </a:pPr>
            <a:r>
              <a:rPr lang="en-US" dirty="0"/>
              <a:t>  -&gt; Resolved with upwind scheme</a:t>
            </a:r>
          </a:p>
          <a:p>
            <a:r>
              <a:rPr lang="en-US" dirty="0"/>
              <a:t>Also, there’s a nonlinear term! </a:t>
            </a:r>
          </a:p>
          <a:p>
            <a:pPr marL="457200" lvl="1" indent="0">
              <a:buNone/>
            </a:pPr>
            <a:r>
              <a:rPr lang="en-US" dirty="0"/>
              <a:t>  -&gt; Resolved with upwind scheme [5]</a:t>
            </a:r>
          </a:p>
          <a:p>
            <a:r>
              <a:rPr lang="en-US" dirty="0"/>
              <a:t>Unfortunately, two overlapping upwind schemes break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we have two options:</a:t>
            </a:r>
          </a:p>
          <a:p>
            <a:pPr lvl="1"/>
            <a:r>
              <a:rPr lang="en-US" dirty="0"/>
              <a:t>Make the forcing term non-negative OR</a:t>
            </a:r>
          </a:p>
          <a:p>
            <a:pPr lvl="1"/>
            <a:r>
              <a:rPr lang="en-US" dirty="0"/>
              <a:t>Find another scheme for nonlinear term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84CCE-B178-C747-BA77-7832C25C6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05/07/19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59C6F-274F-3742-AB83-62251D2E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FFC20-B2CE-4C52-A68E-8D43336063D1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07691-E323-4204-821C-329E0BF379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95" y="2193086"/>
            <a:ext cx="3951564" cy="4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436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719.1601"/>
  <p:tag name="LATEXADDIN" val="\documentclass{article}&#10;\usepackage{amsmath}&#10;\pagestyle{empty}&#10;\begin{document}&#10;&#10;$$\phi\big(x(t),t\big) = 0$$&#10;&#10;&#10;\end{document}"/>
  <p:tag name="IGUANATEXSIZE" val="28"/>
  <p:tag name="IGUANATEXCURSOR" val="102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6.862"/>
  <p:tag name="LATEXADDIN" val="\documentclass{article}&#10;\usepackage{amsmath}&#10;\pagestyle{empty}&#10;\begin{document}&#10;&#10;$$\phi_t + F |\nabla \phi | + \epsilon \kappa= 0$$&#10;&#10;&#10;\end{document}"/>
  <p:tag name="IGUANATEXSIZE" val="24"/>
  <p:tag name="IGUANATEXCURSOR" val="126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0.4237"/>
  <p:tag name="ORIGINALWIDTH" val="2832.396"/>
  <p:tag name="LATEXADDIN" val="\documentclass{article}&#10;\usepackage{amsmath}&#10;\pagestyle{empty}&#10;\begin{document}&#10;&#10;$$\frac{V^{n+1}_{\ell,m} - V^n_{\ell,m}}{k} + F \Big[\max(0,\delta^-_x V^n_{\ell,m}) + \min(0,\delta^+_x V^n) + $$ &#10;$$  \max(0,\delta^-_y V) + \min(0,\delta^+_m V^n)\Big] + \kappa = 0$$&#10;&#10;&#10;\end{document}"/>
  <p:tag name="IGUANATEXSIZE" val="28"/>
  <p:tag name="IGUANATEXCURSOR" val="134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7.2141"/>
  <p:tag name="ORIGINALWIDTH" val="597.6753"/>
  <p:tag name="LATEXADDIN" val="\documentclass{article}&#10;\usepackage{amsmath}&#10;\pagestyle{empty}&#10;\begin{document}&#10;&#10;$$\kappa = \nabla \frac{\nabla \phi}{|\nabla \phi|}$$&#10;&#10;&#10;\end{document}"/>
  <p:tag name="IGUANATEXSIZE" val="20"/>
  <p:tag name="IGUANATEXCURSOR" val="132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61.49228"/>
  <p:tag name="LATEXADDIN" val="\documentclass{article}&#10;\usepackage{amsmath}&#10;\pagestyle{empty}&#10;\begin{document}&#10;&#10;$$\kappa$$&#10;&#10;&#10;\end{document}"/>
  <p:tag name="IGUANATEXSIZE" val="20"/>
  <p:tag name="IGUANATEXCURSOR" val="89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640.4199"/>
  <p:tag name="LATEXADDIN" val="\documentclass{article}&#10;\usepackage{amsmath}&#10;\pagestyle{empty}&#10;\begin{document}&#10;&#10;$$F = e^{-\alpha |\nabla I|}$$&#10;&#10;&#10;\end{document}"/>
  <p:tag name="IGUANATEXSIZE" val="28"/>
  <p:tag name="IGUANATEXCURSOR" val="109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2014.248"/>
  <p:tag name="LATEXADDIN" val="\documentclass{article}&#10;\usepackage{amsmath}&#10;\pagestyle{empty}&#10;\begin{document}&#10;&#10;$$F(x) = \begin{cases} Im(x) - \mu_{in} \hspace{.2in}  \text{ if $\phi(x) &gt; 0$ }\\ Im(x) - \mu_{out} \hspace{.15in}  \text{ if $\phi(x) &lt; 0$ }\\&#10;0\hspace{.2in} \text{otherwise.}\end{cases}$$&#10;&#10;&#10;\end{document}"/>
  <p:tag name="IGUANATEXSIZE" val="28"/>
  <p:tag name="IGUANATEXCURSOR" val="257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91.7135"/>
  <p:tag name="LATEXADDIN" val="\documentclass{article}&#10;\usepackage{amsmath}&#10;\pagestyle{empty}&#10;\begin{document}&#10;&#10;$$\phi &gt; 0$$&#10;&#10;&#10;\end{document}"/>
  <p:tag name="IGUANATEXSIZE" val="28"/>
  <p:tag name="IGUANATEXCURSOR" val="91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91.7135"/>
  <p:tag name="LATEXADDIN" val="\documentclass{article}&#10;\usepackage{amsmath}&#10;\pagestyle{empty}&#10;\begin{document}&#10;&#10;$$\phi &lt; 0$$&#10;&#10;&#10;\end{document}"/>
  <p:tag name="IGUANATEXSIZE" val="28"/>
  <p:tag name="IGUANATEXCURSOR" val="89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4.3982"/>
  <p:tag name="ORIGINALWIDTH" val="3661.042"/>
  <p:tag name="LATEXADDIN" val="\documentclass{article}&#10;\usepackage{amsmath}&#10;\pagestyle{empty}&#10;\begin{document}&#10;&#10;$$\frac{V^{n+1}_{\ell,m} - V^n_{\ell,m}}{k} + k\bigg[F \sqrt{\Big(\frac{\delta^+_xV^n_{\ell,m} + \delta^-_xV^n_{\ell,m}}{2}\Big)^2 + \Big(\frac{\delta^+_yV^n_{\ell,m} + \delta^-_yV^n_{\ell,m}}{2}\Big)^2}$$&#10;$$ - \frac{\epsilon_x}{2}\big(\delta^+_xV^n_{\ell,m} + \delta^-_xV^n_{\ell,m}\big) - \frac{\epsilon_y}{2}\big(\delta^+_yV^n_{\ell,m} + \delta^-_yV^n_{\ell,m}\big) + \kappa \bigg]  = 0$$&#10;&#10;&#10;\end{document}"/>
  <p:tag name="IGUANATEXSIZE" val="28"/>
  <p:tag name="IGUANATEXCURSOR" val="452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287.964"/>
  <p:tag name="LATEXADDIN" val="\documentclass{article}&#10;\usepackage{amsmath}&#10;\pagestyle{empty}&#10;\begin{document}&#10;&#10;Where $\epsilon_x$ and $\epsilon_y$ are bounds on the partial derivatives. In my case, they are parameters. $\kappa$ is as before.&#10;&#10;&#10;\end{document}"/>
  <p:tag name="IGUANATEXSIZE" val="20"/>
  <p:tag name="IGUANATEXCURSOR" val="190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6.573"/>
  <p:tag name="ORIGINALWIDTH" val="1251.594"/>
  <p:tag name="LATEXADDIN" val="\documentclass{article}&#10;\usepackage{amsmath}&#10;\pagestyle{empty}&#10;\begin{document}&#10;\hspace{.05in}$\phi\big(x(t),t\big) = 0$ &#10;&#10;\vspace{.05in}&#10;$\frac{\delta \phi}{\delta x(t)} \frac{\delta x(t)}{\delta t} + {\delta \phi(t)}{\delta t} = 0$&#10;&#10;\vspace{.05in}&#10;$\frac{\delta \phi}{\delta x(t)} x_t + \phi_t = 0$ &#10;&#10;\vspace{.45in}&#10;$\phi_t + F \nabla \phi \frac{\nabla \phi}{|\nabla \phi|} = 0$ &#10;&#10; \vspace{.05in}&#10;$\phi_t + F |\nabla \phi | = 0$&#10;&#10;\end{document}"/>
  <p:tag name="IGUANATEXSIZE" val="20"/>
  <p:tag name="IGUANATEXCURSOR" val="314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01.9872"/>
  <p:tag name="LATEXADDIN" val="\documentclass{article}&#10;\usepackage{amsmath}&#10;\pagestyle{empty}&#10;\begin{document}&#10;&#10;$$x_t$$&#10;&#10;&#10;\end{document}"/>
  <p:tag name="IGUANATEXSIZE" val="20"/>
  <p:tag name="IGUANATEXCURSOR" val="86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634.4207"/>
  <p:tag name="LATEXADDIN" val="\documentclass{article}&#10;\usepackage{amsmath}&#10;\pagestyle{empty}&#10;\begin{document}&#10;&#10;$$x_t = F \frac{\nabla x}{|\nabla x|}$$&#10;&#10;&#10;\end{document}"/>
  <p:tag name="IGUANATEXSIZE" val="20"/>
  <p:tag name="IGUANATEXCURSOR" val="117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.4676"/>
  <p:tag name="ORIGINALWIDTH" val="490.4387"/>
  <p:tag name="LATEXADDIN" val="\documentclass{article}&#10;\usepackage{amsmath}&#10;\pagestyle{empty}&#10;\begin{document}&#10;&#10;$$\frac{\delta \phi}{\delta x} = \nabla \phi$$&#10;&#10;&#10;\end{document}"/>
  <p:tag name="IGUANATEXSIZE" val="20"/>
  <p:tag name="IGUANATEXCURSOR" val="125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23882"/>
  <p:tag name="LATEXADDIN" val="\documentclass{article}&#10;\usepackage{amsmath}&#10;\pagestyle{empty}&#10;\begin{document}&#10;&#10;$$F$$&#10;&#10;&#10;\end{document}"/>
  <p:tag name="IGUANATEXSIZE" val="20"/>
  <p:tag name="IGUANATEXCURSOR" val="84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32.3959"/>
  <p:tag name="LATEXADDIN" val="\documentclass{article}&#10;\usepackage{amsmath}&#10;\pagestyle{empty}&#10;\begin{document}&#10;&#10;$$\phi_t + F |\nabla \phi | = 0$$&#10;&#10;&#10;\end{document}"/>
  <p:tag name="IGUANATEXSIZE" val="24"/>
  <p:tag name="IGUANATEXCURSOR" val="112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3.9595"/>
  <p:tag name="ORIGINALWIDTH" val="2272.966"/>
  <p:tag name="LATEXADDIN" val="\documentclass{article}&#10;\usepackage{amsmath}&#10;\pagestyle{empty}&#10;\begin{document}&#10;&#10;$$\kappa = \nabla \frac{\nabla \phi}{|\nabla \phi|} = \frac{\phi_{xx}\phi_y^2 - 2\phi_{xy}\phi_x\phi_y + \phi_{yy} \phi_x^2}{(\phi_x^2 + \phi_y)^{1/2}}$$&#10;&#10;&#10;\end{document}"/>
  <p:tag name="IGUANATEXSIZE" val="20"/>
  <p:tag name="IGUANATEXCURSOR" val="232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56.618"/>
  <p:tag name="LATEXADDIN" val="\documentclass{article}&#10;\usepackage{amsmath}&#10;\pagestyle{empty}&#10;\begin{document}&#10;&#10;$$\phi_t + F |\nabla \phi | + \kappa= 0$$&#10;&#10;&#10;\end{document}"/>
  <p:tag name="IGUANATEXSIZE" val="24"/>
  <p:tag name="IGUANATEXCURSOR" val="110"/>
  <p:tag name="TRANSPARENCY" val="True"/>
  <p:tag name="FILENAME" val=""/>
  <p:tag name="LATEXENGINEID" val="0"/>
  <p:tag name="TEMPFOLDER" val="C:\Users\bazzz\Documents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27974</TotalTime>
  <Words>843</Words>
  <Application>Microsoft Office PowerPoint</Application>
  <PresentationFormat>Widescreen</PresentationFormat>
  <Paragraphs>188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Image Segmentation Via Level Set Methods</vt:lpstr>
      <vt:lpstr>Outline</vt:lpstr>
      <vt:lpstr>Why Do Image Segmentation?</vt:lpstr>
      <vt:lpstr>Image Segmentation Via Front Propagation</vt:lpstr>
      <vt:lpstr>Explicit Front Propagation</vt:lpstr>
      <vt:lpstr>Implicit Front Propagation - Level Sets</vt:lpstr>
      <vt:lpstr>Level Set Method - Deriving The PDE</vt:lpstr>
      <vt:lpstr>Level Set Method – A Closer Look</vt:lpstr>
      <vt:lpstr>Level Sets – Numerical Obstacles</vt:lpstr>
      <vt:lpstr>The Scheme – Upwind Method</vt:lpstr>
      <vt:lpstr>Forcing Functions - Gradient Based</vt:lpstr>
      <vt:lpstr>Gradient-Based Segmentation: Results</vt:lpstr>
      <vt:lpstr>PowerPoint Presentation</vt:lpstr>
      <vt:lpstr>PowerPoint Presentation</vt:lpstr>
      <vt:lpstr>Gradient Based Level Set – Real World Application</vt:lpstr>
      <vt:lpstr>PowerPoint Presentation</vt:lpstr>
      <vt:lpstr>Region Based – Lax Friedrichs Flux Scheme</vt:lpstr>
      <vt:lpstr>PowerPoint Presentation</vt:lpstr>
      <vt:lpstr>PowerPoint Presentation</vt:lpstr>
      <vt:lpstr>Gradient Based Level Set – Real World Application</vt:lpstr>
      <vt:lpstr>Gradient Based Level Set – Real World Application</vt:lpstr>
      <vt:lpstr>Conclusions</vt:lpstr>
      <vt:lpstr>Improvements</vt:lpstr>
      <vt:lpstr>Bibliography</vt:lpstr>
      <vt:lpstr>Image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Sets For Image Segmentation</dc:title>
  <dc:creator>Basile Hurat</dc:creator>
  <cp:lastModifiedBy>Basile Hurat</cp:lastModifiedBy>
  <cp:revision>79</cp:revision>
  <dcterms:created xsi:type="dcterms:W3CDTF">2019-04-14T06:34:54Z</dcterms:created>
  <dcterms:modified xsi:type="dcterms:W3CDTF">2019-05-07T05:49:50Z</dcterms:modified>
</cp:coreProperties>
</file>